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tiff" ContentType="image/tiff"/>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notesSlides/notesSlide3.xml" ContentType="application/vnd.openxmlformats-officedocument.presentationml.notesSlide+xml"/>
  <Default Extension="png" ContentType="image/png"/>
  <Override PartName="/ppt/slides/slide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7"/>
  </p:notesMasterIdLst>
  <p:sldIdLst>
    <p:sldId id="268" r:id="rId2"/>
    <p:sldId id="264" r:id="rId3"/>
    <p:sldId id="265" r:id="rId4"/>
    <p:sldId id="267" r:id="rId5"/>
    <p:sldId id="266" r:id="rId6"/>
    <p:sldId id="258" r:id="rId7"/>
    <p:sldId id="259" r:id="rId8"/>
    <p:sldId id="260" r:id="rId9"/>
    <p:sldId id="261" r:id="rId10"/>
    <p:sldId id="262" r:id="rId11"/>
    <p:sldId id="263" r:id="rId12"/>
    <p:sldId id="269" r:id="rId13"/>
    <p:sldId id="271" r:id="rId14"/>
    <p:sldId id="272" r:id="rId15"/>
    <p:sldId id="27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4" d="100"/>
          <a:sy n="84" d="100"/>
        </p:scale>
        <p:origin x="-10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notesMaster" Target="notesMasters/notesMaster1.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46C95-8CBD-E94E-B8F9-C231FE5D9150}" type="datetimeFigureOut">
              <a:rPr lang="en-US" smtClean="0"/>
              <a:pPr/>
              <a:t>1/10/10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65FDC8-4981-444D-BA4B-249CE0F13C1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6F9970E-12BD-4445-8A98-26B777F68A05}" type="slidenum">
              <a:rPr lang="en-US">
                <a:latin typeface="Arial" charset="0"/>
                <a:ea typeface="ＭＳ Ｐゴシック" charset="-128"/>
                <a:cs typeface="ＭＳ Ｐゴシック" charset="-128"/>
              </a:rPr>
              <a:pPr/>
              <a:t>2</a:t>
            </a:fld>
            <a:endParaRPr lang="en-US" dirty="0">
              <a:latin typeface="Arial" charset="0"/>
              <a:ea typeface="ＭＳ Ｐゴシック" charset="-128"/>
              <a:cs typeface="ＭＳ Ｐゴシック"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3B8937AC-BCAB-0E4E-90D0-C041F51FEFAC}" type="slidenum">
              <a:rPr lang="en-US">
                <a:latin typeface="Arial" charset="0"/>
                <a:ea typeface="ＭＳ Ｐゴシック" charset="-128"/>
                <a:cs typeface="ＭＳ Ｐゴシック" charset="-128"/>
              </a:rPr>
              <a:pPr/>
              <a:t>3</a:t>
            </a:fld>
            <a:endParaRPr lang="en-US" dirty="0">
              <a:latin typeface="Arial" charset="0"/>
              <a:ea typeface="ＭＳ Ｐゴシック" charset="-128"/>
              <a:cs typeface="ＭＳ Ｐゴシック" charset="-128"/>
            </a:endParaRPr>
          </a:p>
        </p:txBody>
      </p:sp>
      <p:sp>
        <p:nvSpPr>
          <p:cNvPr id="47107" name="Rectangle 1026"/>
          <p:cNvSpPr>
            <a:spLocks noGrp="1" noRot="1" noChangeAspect="1" noChangeArrowheads="1" noTextEdit="1"/>
          </p:cNvSpPr>
          <p:nvPr>
            <p:ph type="sldImg"/>
          </p:nvPr>
        </p:nvSpPr>
        <p:spPr>
          <a:ln/>
        </p:spPr>
      </p:sp>
      <p:sp>
        <p:nvSpPr>
          <p:cNvPr id="47108" name="Rectangle 1027"/>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E589BB3-DA02-9747-B738-3A8310902C70}" type="slidenum">
              <a:rPr lang="en-US">
                <a:latin typeface="Arial" charset="0"/>
                <a:ea typeface="ＭＳ Ｐゴシック" charset="-128"/>
                <a:cs typeface="ＭＳ Ｐゴシック" charset="-128"/>
              </a:rPr>
              <a:pPr/>
              <a:t>4</a:t>
            </a:fld>
            <a:endParaRPr lang="en-US" dirty="0">
              <a:latin typeface="Arial" charset="0"/>
              <a:ea typeface="ＭＳ Ｐゴシック" charset="-128"/>
              <a:cs typeface="ＭＳ Ｐゴシック" charset="-128"/>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A346A956-FF1B-9949-8DF5-D66445C69AF6}" type="slidenum">
              <a:rPr lang="en-US">
                <a:latin typeface="Arial" charset="0"/>
                <a:ea typeface="ＭＳ Ｐゴシック" charset="-128"/>
                <a:cs typeface="ＭＳ Ｐゴシック" charset="-128"/>
              </a:rPr>
              <a:pPr/>
              <a:t>6</a:t>
            </a:fld>
            <a:endParaRPr lang="en-US" dirty="0">
              <a:latin typeface="Arial" charset="0"/>
              <a:ea typeface="ＭＳ Ｐゴシック" charset="-128"/>
              <a:cs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784CF63-E3A7-1841-A647-E1954133725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CDA138-9CBC-6040-8222-0E63DA7F2C49}" type="datetimeFigureOut">
              <a:rPr lang="en-US" smtClean="0"/>
              <a:pPr/>
              <a:t>1/10/10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9336A-99E9-264B-BAA3-A5A58F2B687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CDA138-9CBC-6040-8222-0E63DA7F2C49}" type="datetimeFigureOut">
              <a:rPr lang="en-US" smtClean="0"/>
              <a:pPr/>
              <a:t>1/10/10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49336A-99E9-264B-BAA3-A5A58F2B687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5.xml"/><Relationship Id="rId2" Type="http://schemas.openxmlformats.org/officeDocument/2006/relationships/image" Target="../media/image9.jpe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4000"/>
          </a:blip>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Chapter 13 Sec 2</a:t>
            </a:r>
            <a:endParaRPr lang="en-US" dirty="0"/>
          </a:p>
        </p:txBody>
      </p:sp>
      <p:sp>
        <p:nvSpPr>
          <p:cNvPr id="7" name="Subtitle 6"/>
          <p:cNvSpPr>
            <a:spLocks noGrp="1"/>
          </p:cNvSpPr>
          <p:nvPr>
            <p:ph type="subTitle" idx="1"/>
          </p:nvPr>
        </p:nvSpPr>
        <p:spPr/>
        <p:txBody>
          <a:bodyPr/>
          <a:lstStyle/>
          <a:p>
            <a:r>
              <a:rPr lang="en-US" dirty="0" smtClean="0">
                <a:solidFill>
                  <a:schemeClr val="tx1"/>
                </a:solidFill>
              </a:rPr>
              <a:t>Settling the Great Plaines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80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 and Effects in </a:t>
            </a:r>
            <a:r>
              <a:rPr lang="en-US" dirty="0"/>
              <a:t>S</a:t>
            </a:r>
            <a:r>
              <a:rPr lang="en-US" dirty="0" smtClean="0"/>
              <a:t>ettling the West</a:t>
            </a:r>
            <a:endParaRPr lang="en-US" dirty="0"/>
          </a:p>
        </p:txBody>
      </p:sp>
      <p:sp>
        <p:nvSpPr>
          <p:cNvPr id="4" name="Text Placeholder 3"/>
          <p:cNvSpPr>
            <a:spLocks noGrp="1"/>
          </p:cNvSpPr>
          <p:nvPr>
            <p:ph type="body" idx="1"/>
          </p:nvPr>
        </p:nvSpPr>
        <p:spPr/>
        <p:txBody>
          <a:bodyPr/>
          <a:lstStyle/>
          <a:p>
            <a:pPr algn="ctr"/>
            <a:r>
              <a:rPr lang="en-US" dirty="0" smtClean="0"/>
              <a:t>Cause</a:t>
            </a:r>
            <a:endParaRPr lang="en-US" dirty="0"/>
          </a:p>
        </p:txBody>
      </p:sp>
      <p:sp>
        <p:nvSpPr>
          <p:cNvPr id="5" name="Content Placeholder 4"/>
          <p:cNvSpPr>
            <a:spLocks noGrp="1"/>
          </p:cNvSpPr>
          <p:nvPr>
            <p:ph sz="half" idx="2"/>
          </p:nvPr>
        </p:nvSpPr>
        <p:spPr/>
        <p:txBody>
          <a:bodyPr/>
          <a:lstStyle/>
          <a:p>
            <a:r>
              <a:rPr lang="en-US" dirty="0" smtClean="0"/>
              <a:t>The Morrill Land Grant Acts and Hatch Act </a:t>
            </a:r>
            <a:endParaRPr lang="en-US" dirty="0"/>
          </a:p>
        </p:txBody>
      </p:sp>
      <p:sp>
        <p:nvSpPr>
          <p:cNvPr id="6" name="Text Placeholder 5"/>
          <p:cNvSpPr>
            <a:spLocks noGrp="1"/>
          </p:cNvSpPr>
          <p:nvPr>
            <p:ph type="body" sz="quarter" idx="3"/>
          </p:nvPr>
        </p:nvSpPr>
        <p:spPr/>
        <p:txBody>
          <a:bodyPr/>
          <a:lstStyle/>
          <a:p>
            <a:pPr algn="ctr"/>
            <a:r>
              <a:rPr lang="en-US" dirty="0" smtClean="0"/>
              <a:t>Effects</a:t>
            </a:r>
            <a:endParaRPr lang="en-US" dirty="0"/>
          </a:p>
        </p:txBody>
      </p:sp>
      <p:sp>
        <p:nvSpPr>
          <p:cNvPr id="7" name="Content Placeholder 6"/>
          <p:cNvSpPr>
            <a:spLocks noGrp="1"/>
          </p:cNvSpPr>
          <p:nvPr>
            <p:ph sz="quarter" idx="4"/>
          </p:nvPr>
        </p:nvSpPr>
        <p:spPr/>
        <p:txBody>
          <a:bodyPr/>
          <a:lstStyle/>
          <a:p>
            <a:r>
              <a:rPr lang="en-US" dirty="0" smtClean="0"/>
              <a:t>Federal lands (millions of acres) were granted to support farmers by financing agricultural education and research in farm technology and methodology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7000"/>
          </a:blip>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Hardships faced by Frontier Farmers </a:t>
            </a:r>
            <a:endParaRPr lang="en-US" dirty="0"/>
          </a:p>
        </p:txBody>
      </p:sp>
      <p:sp>
        <p:nvSpPr>
          <p:cNvPr id="6" name="TextBox 5"/>
          <p:cNvSpPr txBox="1"/>
          <p:nvPr/>
        </p:nvSpPr>
        <p:spPr>
          <a:xfrm>
            <a:off x="0" y="1676400"/>
            <a:ext cx="2286000" cy="646331"/>
          </a:xfrm>
          <a:prstGeom prst="rect">
            <a:avLst/>
          </a:prstGeom>
          <a:noFill/>
        </p:spPr>
        <p:txBody>
          <a:bodyPr wrap="square" rtlCol="0">
            <a:spAutoFit/>
          </a:bodyPr>
          <a:lstStyle/>
          <a:p>
            <a:pPr algn="ctr"/>
            <a:r>
              <a:rPr lang="en-US" dirty="0" smtClean="0">
                <a:solidFill>
                  <a:srgbClr val="FF0000"/>
                </a:solidFill>
              </a:rPr>
              <a:t>Life was advertised by railroads as easy</a:t>
            </a:r>
            <a:endParaRPr lang="en-US" dirty="0">
              <a:solidFill>
                <a:srgbClr val="FF0000"/>
              </a:solidFill>
            </a:endParaRPr>
          </a:p>
        </p:txBody>
      </p:sp>
      <p:sp>
        <p:nvSpPr>
          <p:cNvPr id="10" name="TextBox 9"/>
          <p:cNvSpPr txBox="1"/>
          <p:nvPr/>
        </p:nvSpPr>
        <p:spPr>
          <a:xfrm>
            <a:off x="2286000" y="1676400"/>
            <a:ext cx="2514600" cy="923330"/>
          </a:xfrm>
          <a:prstGeom prst="rect">
            <a:avLst/>
          </a:prstGeom>
          <a:noFill/>
        </p:spPr>
        <p:txBody>
          <a:bodyPr wrap="square" rtlCol="0">
            <a:spAutoFit/>
          </a:bodyPr>
          <a:lstStyle/>
          <a:p>
            <a:pPr algn="ctr"/>
            <a:r>
              <a:rPr lang="en-US" dirty="0" smtClean="0">
                <a:solidFill>
                  <a:srgbClr val="FF0000"/>
                </a:solidFill>
              </a:rPr>
              <a:t>Homesteaders had to struggle for bare necessities </a:t>
            </a:r>
          </a:p>
        </p:txBody>
      </p:sp>
      <p:sp>
        <p:nvSpPr>
          <p:cNvPr id="11" name="TextBox 10"/>
          <p:cNvSpPr txBox="1"/>
          <p:nvPr/>
        </p:nvSpPr>
        <p:spPr>
          <a:xfrm>
            <a:off x="4800600" y="1676400"/>
            <a:ext cx="2133600" cy="646331"/>
          </a:xfrm>
          <a:prstGeom prst="rect">
            <a:avLst/>
          </a:prstGeom>
          <a:noFill/>
        </p:spPr>
        <p:txBody>
          <a:bodyPr wrap="square" rtlCol="0">
            <a:spAutoFit/>
          </a:bodyPr>
          <a:lstStyle/>
          <a:p>
            <a:pPr algn="ctr"/>
            <a:r>
              <a:rPr lang="en-US" dirty="0" smtClean="0">
                <a:solidFill>
                  <a:srgbClr val="FF0000"/>
                </a:solidFill>
              </a:rPr>
              <a:t>Had to deal with loneliness </a:t>
            </a:r>
            <a:endParaRPr lang="en-US" dirty="0">
              <a:solidFill>
                <a:srgbClr val="FF0000"/>
              </a:solidFill>
            </a:endParaRPr>
          </a:p>
        </p:txBody>
      </p:sp>
      <p:sp>
        <p:nvSpPr>
          <p:cNvPr id="12" name="TextBox 11"/>
          <p:cNvSpPr txBox="1"/>
          <p:nvPr/>
        </p:nvSpPr>
        <p:spPr>
          <a:xfrm>
            <a:off x="6934200" y="1676400"/>
            <a:ext cx="1752600" cy="1754327"/>
          </a:xfrm>
          <a:prstGeom prst="rect">
            <a:avLst/>
          </a:prstGeom>
          <a:noFill/>
        </p:spPr>
        <p:txBody>
          <a:bodyPr wrap="square" rtlCol="0">
            <a:spAutoFit/>
          </a:bodyPr>
          <a:lstStyle/>
          <a:p>
            <a:pPr algn="ctr"/>
            <a:r>
              <a:rPr lang="en-US" dirty="0" smtClean="0">
                <a:solidFill>
                  <a:srgbClr val="FF0000"/>
                </a:solidFill>
              </a:rPr>
              <a:t>Had to deal with extremes</a:t>
            </a:r>
          </a:p>
          <a:p>
            <a:pPr>
              <a:buFont typeface="Arial"/>
              <a:buChar char="•"/>
            </a:pPr>
            <a:r>
              <a:rPr lang="en-US" dirty="0" smtClean="0">
                <a:solidFill>
                  <a:srgbClr val="FF0000"/>
                </a:solidFill>
              </a:rPr>
              <a:t>Drought</a:t>
            </a:r>
          </a:p>
          <a:p>
            <a:pPr>
              <a:buFont typeface="Arial"/>
              <a:buChar char="•"/>
            </a:pPr>
            <a:r>
              <a:rPr lang="en-US" dirty="0" smtClean="0">
                <a:solidFill>
                  <a:srgbClr val="FF0000"/>
                </a:solidFill>
              </a:rPr>
              <a:t>Temperature</a:t>
            </a:r>
          </a:p>
          <a:p>
            <a:pPr>
              <a:buFont typeface="Arial"/>
              <a:buChar char="•"/>
            </a:pPr>
            <a:r>
              <a:rPr lang="en-US" dirty="0" smtClean="0">
                <a:solidFill>
                  <a:srgbClr val="FF0000"/>
                </a:solidFill>
              </a:rPr>
              <a:t>Hostile Native Americans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Chapter 13 Sec 3</a:t>
            </a:r>
            <a:endParaRPr lang="en-US" dirty="0"/>
          </a:p>
        </p:txBody>
      </p:sp>
      <p:sp>
        <p:nvSpPr>
          <p:cNvPr id="4" name="Subtitle 3"/>
          <p:cNvSpPr>
            <a:spLocks noGrp="1"/>
          </p:cNvSpPr>
          <p:nvPr>
            <p:ph type="subTitle" idx="1"/>
          </p:nvPr>
        </p:nvSpPr>
        <p:spPr/>
        <p:txBody>
          <a:bodyPr/>
          <a:lstStyle/>
          <a:p>
            <a:r>
              <a:rPr lang="en-US" dirty="0" smtClean="0"/>
              <a:t>Farmers and the Populist Movement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74000"/>
          </a:blip>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b="1" dirty="0" smtClean="0"/>
              <a:t>In the late 1800’s, farmers faced increasing costs and decreasing crop prices</a:t>
            </a:r>
            <a:endParaRPr lang="en-US" sz="2000" b="1" dirty="0"/>
          </a:p>
        </p:txBody>
      </p:sp>
      <p:sp>
        <p:nvSpPr>
          <p:cNvPr id="7" name="Text Placeholder 6"/>
          <p:cNvSpPr>
            <a:spLocks noGrp="1"/>
          </p:cNvSpPr>
          <p:nvPr>
            <p:ph type="body" idx="1"/>
          </p:nvPr>
        </p:nvSpPr>
        <p:spPr/>
        <p:txBody>
          <a:bodyPr>
            <a:normAutofit fontScale="92500" lnSpcReduction="20000"/>
          </a:bodyPr>
          <a:lstStyle/>
          <a:p>
            <a:pPr algn="ctr"/>
            <a:r>
              <a:rPr lang="en-US" dirty="0" smtClean="0"/>
              <a:t>Why had farming become unprofitable during this period? </a:t>
            </a:r>
            <a:endParaRPr lang="en-US" dirty="0"/>
          </a:p>
        </p:txBody>
      </p:sp>
      <p:sp>
        <p:nvSpPr>
          <p:cNvPr id="8" name="Content Placeholder 7"/>
          <p:cNvSpPr>
            <a:spLocks noGrp="1"/>
          </p:cNvSpPr>
          <p:nvPr>
            <p:ph sz="half" idx="2"/>
          </p:nvPr>
        </p:nvSpPr>
        <p:spPr/>
        <p:txBody>
          <a:bodyPr/>
          <a:lstStyle/>
          <a:p>
            <a:r>
              <a:rPr lang="en-US" dirty="0" smtClean="0"/>
              <a:t>Falling crop prices</a:t>
            </a:r>
          </a:p>
          <a:p>
            <a:r>
              <a:rPr lang="en-US" dirty="0" smtClean="0"/>
              <a:t>Mortgaged farms (debt)</a:t>
            </a:r>
          </a:p>
          <a:p>
            <a:r>
              <a:rPr lang="en-US" dirty="0" smtClean="0"/>
              <a:t>Scarcity of land </a:t>
            </a:r>
          </a:p>
          <a:p>
            <a:r>
              <a:rPr lang="en-US" dirty="0" smtClean="0"/>
              <a:t>Power of railroad companies</a:t>
            </a:r>
          </a:p>
          <a:p>
            <a:r>
              <a:rPr lang="en-US" dirty="0" smtClean="0"/>
              <a:t>Grain brokers </a:t>
            </a:r>
            <a:endParaRPr lang="en-US" dirty="0"/>
          </a:p>
        </p:txBody>
      </p:sp>
      <p:sp>
        <p:nvSpPr>
          <p:cNvPr id="9" name="Text Placeholder 8"/>
          <p:cNvSpPr>
            <a:spLocks noGrp="1"/>
          </p:cNvSpPr>
          <p:nvPr>
            <p:ph type="body" sz="quarter" idx="3"/>
          </p:nvPr>
        </p:nvSpPr>
        <p:spPr/>
        <p:txBody>
          <a:bodyPr>
            <a:normAutofit fontScale="92500" lnSpcReduction="20000"/>
          </a:bodyPr>
          <a:lstStyle/>
          <a:p>
            <a:pPr algn="ctr"/>
            <a:r>
              <a:rPr lang="en-US" dirty="0" smtClean="0"/>
              <a:t>Why did farmers support bimetallism or “free silver”? </a:t>
            </a:r>
            <a:endParaRPr lang="en-US" dirty="0"/>
          </a:p>
        </p:txBody>
      </p:sp>
      <p:sp>
        <p:nvSpPr>
          <p:cNvPr id="10" name="Content Placeholder 9"/>
          <p:cNvSpPr>
            <a:spLocks noGrp="1"/>
          </p:cNvSpPr>
          <p:nvPr>
            <p:ph sz="quarter" idx="4"/>
          </p:nvPr>
        </p:nvSpPr>
        <p:spPr/>
        <p:txBody>
          <a:bodyPr/>
          <a:lstStyle/>
          <a:p>
            <a:r>
              <a:rPr lang="en-US" dirty="0" smtClean="0"/>
              <a:t>To bring about inflation and produce “cheap money” so that crop prices would rise and debt would be repaid with cheaper money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64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In 1892, farmers and farm organizations, such as Grange, found support in Populism and the People’s Party</a:t>
            </a:r>
            <a:endParaRPr lang="en-US" sz="2000" b="1" dirty="0"/>
          </a:p>
        </p:txBody>
      </p:sp>
      <p:sp>
        <p:nvSpPr>
          <p:cNvPr id="3" name="Text Placeholder 2"/>
          <p:cNvSpPr>
            <a:spLocks noGrp="1"/>
          </p:cNvSpPr>
          <p:nvPr>
            <p:ph type="body" idx="1"/>
          </p:nvPr>
        </p:nvSpPr>
        <p:spPr/>
        <p:txBody>
          <a:bodyPr>
            <a:normAutofit fontScale="92500" lnSpcReduction="20000"/>
          </a:bodyPr>
          <a:lstStyle/>
          <a:p>
            <a:pPr algn="ctr"/>
            <a:r>
              <a:rPr lang="en-US" dirty="0" smtClean="0"/>
              <a:t>What economic reforms did the People’s Party call for? </a:t>
            </a:r>
            <a:endParaRPr lang="en-US" dirty="0"/>
          </a:p>
        </p:txBody>
      </p:sp>
      <p:sp>
        <p:nvSpPr>
          <p:cNvPr id="4" name="Content Placeholder 3"/>
          <p:cNvSpPr>
            <a:spLocks noGrp="1"/>
          </p:cNvSpPr>
          <p:nvPr>
            <p:ph sz="half" idx="2"/>
          </p:nvPr>
        </p:nvSpPr>
        <p:spPr/>
        <p:txBody>
          <a:bodyPr/>
          <a:lstStyle/>
          <a:p>
            <a:r>
              <a:rPr lang="en-US" dirty="0" smtClean="0"/>
              <a:t>Increase money supply (Silver)</a:t>
            </a:r>
          </a:p>
          <a:p>
            <a:r>
              <a:rPr lang="en-US" dirty="0" smtClean="0"/>
              <a:t>Federal loan program (for farmers)</a:t>
            </a:r>
          </a:p>
          <a:p>
            <a:r>
              <a:rPr lang="en-US" dirty="0" smtClean="0"/>
              <a:t>Interstate Commerce Act-regulate railroad rates</a:t>
            </a:r>
            <a:endParaRPr lang="en-US" dirty="0"/>
          </a:p>
        </p:txBody>
      </p:sp>
      <p:sp>
        <p:nvSpPr>
          <p:cNvPr id="5" name="Text Placeholder 4"/>
          <p:cNvSpPr>
            <a:spLocks noGrp="1"/>
          </p:cNvSpPr>
          <p:nvPr>
            <p:ph type="body" sz="quarter" idx="3"/>
          </p:nvPr>
        </p:nvSpPr>
        <p:spPr/>
        <p:txBody>
          <a:bodyPr>
            <a:normAutofit fontScale="92500" lnSpcReduction="20000"/>
          </a:bodyPr>
          <a:lstStyle/>
          <a:p>
            <a:pPr algn="ctr"/>
            <a:r>
              <a:rPr lang="en-US" dirty="0" smtClean="0"/>
              <a:t>What political reforms did the party call for? </a:t>
            </a:r>
            <a:endParaRPr lang="en-US" dirty="0"/>
          </a:p>
        </p:txBody>
      </p:sp>
      <p:sp>
        <p:nvSpPr>
          <p:cNvPr id="6" name="Content Placeholder 5"/>
          <p:cNvSpPr>
            <a:spLocks noGrp="1"/>
          </p:cNvSpPr>
          <p:nvPr>
            <p:ph sz="quarter" idx="4"/>
          </p:nvPr>
        </p:nvSpPr>
        <p:spPr/>
        <p:txBody>
          <a:bodyPr/>
          <a:lstStyle/>
          <a:p>
            <a:r>
              <a:rPr lang="en-US" dirty="0" smtClean="0"/>
              <a:t>Elect U.S. senators by popular vote</a:t>
            </a:r>
          </a:p>
          <a:p>
            <a:r>
              <a:rPr lang="en-US" dirty="0" smtClean="0"/>
              <a:t>8 hour work day</a:t>
            </a:r>
          </a:p>
          <a:p>
            <a:r>
              <a:rPr lang="en-US" dirty="0" smtClean="0"/>
              <a:t>Graduated/progressive </a:t>
            </a:r>
            <a:r>
              <a:rPr lang="en-US" dirty="0" smtClean="0"/>
              <a:t>income tax</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45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In 1896 the Populists supported presidential candidate William Jennings Bryan</a:t>
            </a:r>
            <a:endParaRPr lang="en-US" sz="2400" b="1" dirty="0"/>
          </a:p>
        </p:txBody>
      </p:sp>
      <p:sp>
        <p:nvSpPr>
          <p:cNvPr id="3" name="Text Placeholder 2"/>
          <p:cNvSpPr>
            <a:spLocks noGrp="1"/>
          </p:cNvSpPr>
          <p:nvPr>
            <p:ph type="body" idx="1"/>
          </p:nvPr>
        </p:nvSpPr>
        <p:spPr/>
        <p:txBody>
          <a:bodyPr>
            <a:noAutofit/>
          </a:bodyPr>
          <a:lstStyle/>
          <a:p>
            <a:pPr algn="ctr"/>
            <a:r>
              <a:rPr lang="en-US" sz="2000" dirty="0" smtClean="0"/>
              <a:t>Who did the Populist Party see as opposing forces in 1896?</a:t>
            </a:r>
            <a:endParaRPr lang="en-US" sz="2000" dirty="0"/>
          </a:p>
        </p:txBody>
      </p:sp>
      <p:sp>
        <p:nvSpPr>
          <p:cNvPr id="4" name="Content Placeholder 3"/>
          <p:cNvSpPr>
            <a:spLocks noGrp="1"/>
          </p:cNvSpPr>
          <p:nvPr>
            <p:ph sz="half" idx="2"/>
          </p:nvPr>
        </p:nvSpPr>
        <p:spPr/>
        <p:txBody>
          <a:bodyPr/>
          <a:lstStyle/>
          <a:p>
            <a:r>
              <a:rPr lang="en-US" dirty="0" smtClean="0"/>
              <a:t>Businessmen and bankers vs. farmers and laborers</a:t>
            </a:r>
          </a:p>
          <a:p>
            <a:r>
              <a:rPr lang="en-US" dirty="0" smtClean="0"/>
              <a:t>Republicans vs. Democrats </a:t>
            </a:r>
          </a:p>
          <a:p>
            <a:r>
              <a:rPr lang="en-US" dirty="0" smtClean="0"/>
              <a:t>Gold bugs vs.  </a:t>
            </a:r>
            <a:r>
              <a:rPr lang="en-US" dirty="0" err="1" smtClean="0"/>
              <a:t>Silverites</a:t>
            </a:r>
            <a:r>
              <a:rPr lang="en-US" dirty="0" smtClean="0"/>
              <a:t> </a:t>
            </a:r>
            <a:endParaRPr lang="en-US" dirty="0"/>
          </a:p>
        </p:txBody>
      </p:sp>
      <p:sp>
        <p:nvSpPr>
          <p:cNvPr id="5" name="Text Placeholder 4"/>
          <p:cNvSpPr>
            <a:spLocks noGrp="1"/>
          </p:cNvSpPr>
          <p:nvPr>
            <p:ph type="body" sz="quarter" idx="3"/>
          </p:nvPr>
        </p:nvSpPr>
        <p:spPr/>
        <p:txBody>
          <a:bodyPr>
            <a:normAutofit fontScale="85000" lnSpcReduction="20000"/>
          </a:bodyPr>
          <a:lstStyle/>
          <a:p>
            <a:pPr algn="ctr"/>
            <a:r>
              <a:rPr lang="en-US" dirty="0" smtClean="0"/>
              <a:t>In what ways did the results of the 1896 election confirm this view? </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McKinley (Conservative Republican) </a:t>
            </a:r>
          </a:p>
          <a:p>
            <a:pPr lvl="1"/>
            <a:r>
              <a:rPr lang="en-US" dirty="0" smtClean="0"/>
              <a:t>won with votes from urban Northeast</a:t>
            </a:r>
          </a:p>
          <a:p>
            <a:pPr lvl="1"/>
            <a:r>
              <a:rPr lang="en-US" dirty="0" smtClean="0"/>
              <a:t>Believed in Gold Standard/high tariff/anti-immigration</a:t>
            </a:r>
          </a:p>
          <a:p>
            <a:r>
              <a:rPr lang="en-US" dirty="0" smtClean="0"/>
              <a:t>Bryan (Liberal Democrat)</a:t>
            </a:r>
          </a:p>
          <a:p>
            <a:pPr lvl="1"/>
            <a:r>
              <a:rPr lang="en-US" dirty="0" smtClean="0"/>
              <a:t>Lost while carrying farmers from Midwest and South</a:t>
            </a:r>
            <a:endParaRPr lang="en-US" dirty="0" smtClean="0"/>
          </a:p>
          <a:p>
            <a:pPr lvl="1"/>
            <a:r>
              <a:rPr lang="en-US" dirty="0" smtClean="0"/>
              <a:t>Increased money supply/lower tariffs/higher </a:t>
            </a:r>
            <a:r>
              <a:rPr lang="en-US" smtClean="0"/>
              <a:t>farm prices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dirty="0"/>
              <a:t>Comparing Primary Resources</a:t>
            </a:r>
          </a:p>
        </p:txBody>
      </p:sp>
      <p:sp>
        <p:nvSpPr>
          <p:cNvPr id="52227" name="Rectangle 3"/>
          <p:cNvSpPr>
            <a:spLocks noGrp="1" noChangeArrowheads="1"/>
          </p:cNvSpPr>
          <p:nvPr>
            <p:ph type="body" sz="half" idx="1"/>
          </p:nvPr>
        </p:nvSpPr>
        <p:spPr/>
        <p:txBody>
          <a:bodyPr/>
          <a:lstStyle/>
          <a:p>
            <a:pPr eaLnBrk="1" hangingPunct="1">
              <a:lnSpc>
                <a:spcPct val="90000"/>
              </a:lnSpc>
            </a:pPr>
            <a:r>
              <a:rPr lang="en-US" sz="1500" i="1" dirty="0"/>
              <a:t>The ground says, it is the great spirit that placed me  here. The great spirit tells me to take care of the Indians,  to feed them alright. The great spirit appointed the roots to  feed the Indians on. The water says the same thing. The great  spirit directs me, feed the Indians well. The ground, water and  grass say, the great spirit has given us our names. We have these  names and hold these names. The ground says, the great spirit  has placed me here to produce all that grows on me, trees and  fruit. The same way the ground says, it was from me man was made.  The great spirit, in placing men on the earth, desired them to  take good care of the ground and to do each other no harm...</a:t>
            </a:r>
          </a:p>
          <a:p>
            <a:pPr eaLnBrk="1" hangingPunct="1">
              <a:lnSpc>
                <a:spcPct val="90000"/>
              </a:lnSpc>
            </a:pPr>
            <a:r>
              <a:rPr lang="en-US" sz="1500" i="1" dirty="0"/>
              <a:t>Young Chief 1855 Treaty Council</a:t>
            </a:r>
            <a:endParaRPr lang="en-US" sz="2400" i="1" dirty="0"/>
          </a:p>
        </p:txBody>
      </p:sp>
      <p:sp>
        <p:nvSpPr>
          <p:cNvPr id="52228" name="Rectangle 4"/>
          <p:cNvSpPr>
            <a:spLocks noGrp="1" noChangeArrowheads="1"/>
          </p:cNvSpPr>
          <p:nvPr>
            <p:ph type="body" sz="half" idx="2"/>
          </p:nvPr>
        </p:nvSpPr>
        <p:spPr/>
        <p:txBody>
          <a:bodyPr/>
          <a:lstStyle/>
          <a:p>
            <a:pPr eaLnBrk="1" hangingPunct="1"/>
            <a:r>
              <a:rPr lang="en-US" sz="1800" i="1" dirty="0"/>
              <a:t>To open the greatest number of mines and extract the greatest quantity of ore, to scatter cattle over a thousand hills, to turn the flower spangled prairies.. Into wheatfields…to force from nature the most she can be made to yield…is preacher by Western newspapers as a kind of religion</a:t>
            </a:r>
          </a:p>
          <a:p>
            <a:pPr eaLnBrk="1" hangingPunct="1"/>
            <a:r>
              <a:rPr lang="en-US" sz="1800" i="1" dirty="0"/>
              <a:t>Britain’s Lord James Bryce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dissolve">
                                      <p:cBhvr>
                                        <p:cTn id="7" dur="500"/>
                                        <p:tgtEl>
                                          <p:spTgt spid="52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dissolve">
                                      <p:cBhvr>
                                        <p:cTn id="12" dur="500"/>
                                        <p:tgtEl>
                                          <p:spTgt spid="522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2228">
                                            <p:txEl>
                                              <p:pRg st="0" end="0"/>
                                            </p:txEl>
                                          </p:spTgt>
                                        </p:tgtEl>
                                        <p:attrNameLst>
                                          <p:attrName>style.visibility</p:attrName>
                                        </p:attrNameLst>
                                      </p:cBhvr>
                                      <p:to>
                                        <p:strVal val="visible"/>
                                      </p:to>
                                    </p:set>
                                    <p:animEffect transition="in" filter="dissolve">
                                      <p:cBhvr>
                                        <p:cTn id="17" dur="500"/>
                                        <p:tgtEl>
                                          <p:spTgt spid="5222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2228">
                                            <p:txEl>
                                              <p:pRg st="1" end="1"/>
                                            </p:txEl>
                                          </p:spTgt>
                                        </p:tgtEl>
                                        <p:attrNameLst>
                                          <p:attrName>style.visibility</p:attrName>
                                        </p:attrNameLst>
                                      </p:cBhvr>
                                      <p:to>
                                        <p:strVal val="visible"/>
                                      </p:to>
                                    </p:set>
                                    <p:animEffect transition="in" filter="dissolve">
                                      <p:cBhvr>
                                        <p:cTn id="22" dur="500"/>
                                        <p:tgtEl>
                                          <p:spTgt spid="522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p:bldP spid="52228"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pPr eaLnBrk="1" hangingPunct="1"/>
            <a:r>
              <a:rPr lang="en-US" dirty="0"/>
              <a:t>Reason for Native American Conflict</a:t>
            </a:r>
          </a:p>
        </p:txBody>
      </p:sp>
      <p:sp>
        <p:nvSpPr>
          <p:cNvPr id="28675" name="Rectangle 3"/>
          <p:cNvSpPr>
            <a:spLocks noGrp="1" noChangeArrowheads="1"/>
          </p:cNvSpPr>
          <p:nvPr>
            <p:ph idx="1"/>
          </p:nvPr>
        </p:nvSpPr>
        <p:spPr/>
        <p:txBody>
          <a:bodyPr>
            <a:normAutofit/>
          </a:bodyPr>
          <a:lstStyle/>
          <a:p>
            <a:pPr eaLnBrk="1" hangingPunct="1"/>
            <a:r>
              <a:rPr lang="en-US" dirty="0"/>
              <a:t>Native Americans had a different belief in ownership of land</a:t>
            </a:r>
          </a:p>
          <a:p>
            <a:pPr eaLnBrk="1" hangingPunct="1"/>
            <a:r>
              <a:rPr lang="en-US" dirty="0"/>
              <a:t>Outnumbered, many Native Americans signed treaties to government</a:t>
            </a:r>
          </a:p>
          <a:p>
            <a:pPr eaLnBrk="1" hangingPunct="1"/>
            <a:r>
              <a:rPr lang="en-US" dirty="0"/>
              <a:t>Many were sent to reservations, or pieces of land granted to them by the government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dissolve">
                                      <p:cBhvr>
                                        <p:cTn id="7" dur="500"/>
                                        <p:tgtEl>
                                          <p:spTgt spid="28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dissolve">
                                      <p:cBhvr>
                                        <p:cTn id="12" dur="500"/>
                                        <p:tgtEl>
                                          <p:spTgt spid="28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dissolve">
                                      <p:cBhvr>
                                        <p:cTn id="17"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t>Dawes Act</a:t>
            </a:r>
          </a:p>
        </p:txBody>
      </p:sp>
      <p:sp>
        <p:nvSpPr>
          <p:cNvPr id="29699" name="Rectangle 3"/>
          <p:cNvSpPr>
            <a:spLocks noGrp="1" noChangeArrowheads="1"/>
          </p:cNvSpPr>
          <p:nvPr>
            <p:ph type="body" sz="half" idx="2"/>
          </p:nvPr>
        </p:nvSpPr>
        <p:spPr/>
        <p:txBody>
          <a:bodyPr/>
          <a:lstStyle/>
          <a:p>
            <a:pPr eaLnBrk="1" hangingPunct="1">
              <a:lnSpc>
                <a:spcPct val="90000"/>
              </a:lnSpc>
            </a:pPr>
            <a:r>
              <a:rPr lang="en-US" sz="2800" dirty="0"/>
              <a:t>Was created by government to abolish Native American traditions by requiring Indians to farm individual plots of land and become Americanized </a:t>
            </a:r>
          </a:p>
          <a:p>
            <a:pPr eaLnBrk="1" hangingPunct="1">
              <a:lnSpc>
                <a:spcPct val="90000"/>
              </a:lnSpc>
              <a:buFontTx/>
              <a:buNone/>
            </a:pPr>
            <a:endParaRPr lang="en-US" sz="2800" dirty="0"/>
          </a:p>
        </p:txBody>
      </p:sp>
      <p:pic>
        <p:nvPicPr>
          <p:cNvPr id="29702" name="Picture 6"/>
          <p:cNvPicPr>
            <a:picLocks noGrp="1" noChangeAspect="1" noChangeArrowheads="1"/>
          </p:cNvPicPr>
          <p:nvPr>
            <p:ph sz="half" idx="1"/>
          </p:nvPr>
        </p:nvPicPr>
        <p:blipFill>
          <a:blip r:embed="rId4"/>
          <a:srcRect/>
          <a:stretch>
            <a:fillRect/>
          </a:stretch>
        </p:blipFill>
        <p:spPr>
          <a:xfrm>
            <a:off x="987425" y="1981200"/>
            <a:ext cx="3205163" cy="41148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dissolve">
                                      <p:cBhvr>
                                        <p:cTn id="7" dur="5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9702"/>
                                        </p:tgtEl>
                                        <p:attrNameLst>
                                          <p:attrName>style.visibility</p:attrName>
                                        </p:attrNameLst>
                                      </p:cBhvr>
                                      <p:to>
                                        <p:strVal val="visible"/>
                                      </p:to>
                                    </p:set>
                                    <p:animEffect transition="in" filter="dissolve">
                                      <p:cBhvr>
                                        <p:cTn id="12" dur="500"/>
                                        <p:tgtEl>
                                          <p:spTgt spid="2970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9699">
                                            <p:txEl>
                                              <p:pRg st="0" end="0"/>
                                            </p:txEl>
                                          </p:spTgt>
                                        </p:tgtEl>
                                        <p:attrNameLst>
                                          <p:attrName>style.visibility</p:attrName>
                                        </p:attrNameLst>
                                      </p:cBhvr>
                                      <p:to>
                                        <p:strVal val="visible"/>
                                      </p:to>
                                    </p:set>
                                    <p:animEffect transition="in" filter="dissolve">
                                      <p:cBhvr>
                                        <p:cTn id="17" dur="500"/>
                                        <p:tgtEl>
                                          <p:spTgt spid="296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Importance of the Buffalo</a:t>
            </a:r>
            <a:endParaRPr lang="en-US" dirty="0"/>
          </a:p>
        </p:txBody>
      </p:sp>
      <p:pic>
        <p:nvPicPr>
          <p:cNvPr id="7" name="Content Placeholder 6" descr="BuffaloMissingMap.jpg"/>
          <p:cNvPicPr>
            <a:picLocks noGrp="1" noChangeAspect="1"/>
          </p:cNvPicPr>
          <p:nvPr>
            <p:ph idx="1"/>
          </p:nvPr>
        </p:nvPicPr>
        <p:blipFill>
          <a:blip r:embed="rId3"/>
          <a:srcRect l="-86267" r="-86267"/>
          <a:stretch>
            <a:fillRect/>
          </a:stretch>
        </p:blip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p:txBody>
          <a:bodyPr/>
          <a:lstStyle/>
          <a:p>
            <a:pPr eaLnBrk="1" hangingPunct="1"/>
            <a:r>
              <a:rPr lang="en-US" dirty="0"/>
              <a:t>Moving </a:t>
            </a:r>
          </a:p>
        </p:txBody>
      </p:sp>
      <p:sp>
        <p:nvSpPr>
          <p:cNvPr id="47107" name="Rectangle 1027"/>
          <p:cNvSpPr>
            <a:spLocks noGrp="1" noChangeArrowheads="1"/>
          </p:cNvSpPr>
          <p:nvPr>
            <p:ph type="body" idx="1"/>
          </p:nvPr>
        </p:nvSpPr>
        <p:spPr/>
        <p:txBody>
          <a:bodyPr/>
          <a:lstStyle/>
          <a:p>
            <a:pPr eaLnBrk="1" hangingPunct="1"/>
            <a:r>
              <a:rPr lang="en-US" dirty="0">
                <a:latin typeface="Times New Roman" charset="0"/>
              </a:rPr>
              <a:t>What would you do if you were moving to another part of the country?  </a:t>
            </a:r>
          </a:p>
          <a:p>
            <a:pPr eaLnBrk="1" hangingPunct="1"/>
            <a:r>
              <a:rPr lang="en-US" dirty="0">
                <a:latin typeface="Times New Roman" charset="0"/>
              </a:rPr>
              <a:t>What difficulties would you face leaving your old home and settling in a new area?  </a:t>
            </a:r>
          </a:p>
          <a:p>
            <a:pPr eaLnBrk="1" hangingPunct="1"/>
            <a:r>
              <a:rPr lang="en-US" dirty="0">
                <a:latin typeface="Times New Roman" charset="0"/>
              </a:rPr>
              <a:t>Why might you move?</a:t>
            </a:r>
          </a:p>
          <a:p>
            <a:pPr eaLnBrk="1" hangingPunct="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dissolve">
                                      <p:cBhvr>
                                        <p:cTn id="7" dur="500"/>
                                        <p:tgtEl>
                                          <p:spTgt spid="471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107">
                                            <p:txEl>
                                              <p:pRg st="1" end="1"/>
                                            </p:txEl>
                                          </p:spTgt>
                                        </p:tgtEl>
                                        <p:attrNameLst>
                                          <p:attrName>style.visibility</p:attrName>
                                        </p:attrNameLst>
                                      </p:cBhvr>
                                      <p:to>
                                        <p:strVal val="visible"/>
                                      </p:to>
                                    </p:set>
                                    <p:animEffect transition="in" filter="dissolve">
                                      <p:cBhvr>
                                        <p:cTn id="12" dur="500"/>
                                        <p:tgtEl>
                                          <p:spTgt spid="471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Effect transition="in" filter="dissolve">
                                      <p:cBhvr>
                                        <p:cTn id="17" dur="500"/>
                                        <p:tgtEl>
                                          <p:spTgt spid="471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utoUpdateAnimBg="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76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 and Effects in </a:t>
            </a:r>
            <a:r>
              <a:rPr lang="en-US" dirty="0"/>
              <a:t>S</a:t>
            </a:r>
            <a:r>
              <a:rPr lang="en-US" dirty="0" smtClean="0"/>
              <a:t>ettling the West</a:t>
            </a:r>
            <a:endParaRPr lang="en-US" dirty="0"/>
          </a:p>
        </p:txBody>
      </p:sp>
      <p:sp>
        <p:nvSpPr>
          <p:cNvPr id="4" name="Text Placeholder 3"/>
          <p:cNvSpPr>
            <a:spLocks noGrp="1"/>
          </p:cNvSpPr>
          <p:nvPr>
            <p:ph type="body" idx="1"/>
          </p:nvPr>
        </p:nvSpPr>
        <p:spPr/>
        <p:txBody>
          <a:bodyPr/>
          <a:lstStyle/>
          <a:p>
            <a:pPr algn="ctr"/>
            <a:r>
              <a:rPr lang="en-US" dirty="0" smtClean="0"/>
              <a:t>Cause</a:t>
            </a:r>
            <a:endParaRPr lang="en-US" dirty="0"/>
          </a:p>
        </p:txBody>
      </p:sp>
      <p:sp>
        <p:nvSpPr>
          <p:cNvPr id="5" name="Content Placeholder 4"/>
          <p:cNvSpPr>
            <a:spLocks noGrp="1"/>
          </p:cNvSpPr>
          <p:nvPr>
            <p:ph sz="half" idx="2"/>
          </p:nvPr>
        </p:nvSpPr>
        <p:spPr/>
        <p:txBody>
          <a:bodyPr/>
          <a:lstStyle/>
          <a:p>
            <a:r>
              <a:rPr lang="en-US" dirty="0" smtClean="0"/>
              <a:t>Land grants given to the railroads</a:t>
            </a:r>
            <a:endParaRPr lang="en-US" dirty="0"/>
          </a:p>
        </p:txBody>
      </p:sp>
      <p:sp>
        <p:nvSpPr>
          <p:cNvPr id="6" name="Text Placeholder 5"/>
          <p:cNvSpPr>
            <a:spLocks noGrp="1"/>
          </p:cNvSpPr>
          <p:nvPr>
            <p:ph type="body" sz="quarter" idx="3"/>
          </p:nvPr>
        </p:nvSpPr>
        <p:spPr/>
        <p:txBody>
          <a:bodyPr/>
          <a:lstStyle/>
          <a:p>
            <a:pPr algn="ctr"/>
            <a:r>
              <a:rPr lang="en-US" dirty="0" smtClean="0"/>
              <a:t>Effects</a:t>
            </a:r>
            <a:endParaRPr lang="en-US" dirty="0"/>
          </a:p>
        </p:txBody>
      </p:sp>
      <p:sp>
        <p:nvSpPr>
          <p:cNvPr id="7" name="Content Placeholder 6"/>
          <p:cNvSpPr>
            <a:spLocks noGrp="1"/>
          </p:cNvSpPr>
          <p:nvPr>
            <p:ph sz="quarter" idx="4"/>
          </p:nvPr>
        </p:nvSpPr>
        <p:spPr/>
        <p:txBody>
          <a:bodyPr>
            <a:normAutofit fontScale="85000" lnSpcReduction="10000"/>
          </a:bodyPr>
          <a:lstStyle/>
          <a:p>
            <a:r>
              <a:rPr lang="en-US" dirty="0" smtClean="0"/>
              <a:t>Railroad companies sold frontier land to farmers at low </a:t>
            </a:r>
            <a:r>
              <a:rPr lang="en-US" dirty="0" smtClean="0"/>
              <a:t>prices</a:t>
            </a:r>
          </a:p>
          <a:p>
            <a:r>
              <a:rPr lang="en-US" dirty="0" smtClean="0"/>
              <a:t>Railroad </a:t>
            </a:r>
            <a:r>
              <a:rPr lang="en-US" dirty="0" smtClean="0"/>
              <a:t>companies recruited Europeans to buy and farm frontier land</a:t>
            </a:r>
          </a:p>
          <a:p>
            <a:r>
              <a:rPr lang="en-US" dirty="0" smtClean="0"/>
              <a:t>Cattle towns were created (Joseph McCoy/Abilene) to transport much wanted beef out </a:t>
            </a:r>
            <a:r>
              <a:rPr lang="en-US" dirty="0" smtClean="0"/>
              <a:t>East</a:t>
            </a:r>
          </a:p>
          <a:p>
            <a:r>
              <a:rPr lang="en-US" dirty="0" smtClean="0"/>
              <a:t>Biggest reason for expansion out West</a:t>
            </a:r>
            <a:endParaRPr lang="en-US" dirty="0" smtClean="0"/>
          </a:p>
          <a:p>
            <a:r>
              <a:rPr lang="en-US" dirty="0" smtClean="0"/>
              <a:t>Transcontinental Railroad met at Promontory Point, Utah</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 and Effects in </a:t>
            </a:r>
            <a:r>
              <a:rPr lang="en-US" dirty="0"/>
              <a:t>S</a:t>
            </a:r>
            <a:r>
              <a:rPr lang="en-US" dirty="0" smtClean="0"/>
              <a:t>ettling the West</a:t>
            </a:r>
            <a:endParaRPr lang="en-US" dirty="0"/>
          </a:p>
        </p:txBody>
      </p:sp>
      <p:sp>
        <p:nvSpPr>
          <p:cNvPr id="4" name="Text Placeholder 3"/>
          <p:cNvSpPr>
            <a:spLocks noGrp="1"/>
          </p:cNvSpPr>
          <p:nvPr>
            <p:ph type="body" idx="1"/>
          </p:nvPr>
        </p:nvSpPr>
        <p:spPr/>
        <p:txBody>
          <a:bodyPr/>
          <a:lstStyle/>
          <a:p>
            <a:pPr algn="ctr"/>
            <a:r>
              <a:rPr lang="en-US" dirty="0" smtClean="0"/>
              <a:t>Cause</a:t>
            </a:r>
            <a:endParaRPr lang="en-US" dirty="0"/>
          </a:p>
        </p:txBody>
      </p:sp>
      <p:sp>
        <p:nvSpPr>
          <p:cNvPr id="5" name="Content Placeholder 4"/>
          <p:cNvSpPr>
            <a:spLocks noGrp="1"/>
          </p:cNvSpPr>
          <p:nvPr>
            <p:ph sz="half" idx="2"/>
          </p:nvPr>
        </p:nvSpPr>
        <p:spPr/>
        <p:txBody>
          <a:bodyPr/>
          <a:lstStyle/>
          <a:p>
            <a:r>
              <a:rPr lang="en-US" dirty="0" smtClean="0"/>
              <a:t>The Homestead Act and related laws passed in the 1870’s</a:t>
            </a:r>
            <a:endParaRPr lang="en-US" dirty="0"/>
          </a:p>
        </p:txBody>
      </p:sp>
      <p:sp>
        <p:nvSpPr>
          <p:cNvPr id="6" name="Text Placeholder 5"/>
          <p:cNvSpPr>
            <a:spLocks noGrp="1"/>
          </p:cNvSpPr>
          <p:nvPr>
            <p:ph type="body" sz="quarter" idx="3"/>
          </p:nvPr>
        </p:nvSpPr>
        <p:spPr/>
        <p:txBody>
          <a:bodyPr/>
          <a:lstStyle/>
          <a:p>
            <a:pPr algn="ctr"/>
            <a:r>
              <a:rPr lang="en-US" dirty="0" smtClean="0"/>
              <a:t>Effects</a:t>
            </a:r>
            <a:endParaRPr lang="en-US" dirty="0"/>
          </a:p>
        </p:txBody>
      </p:sp>
      <p:sp>
        <p:nvSpPr>
          <p:cNvPr id="7" name="Content Placeholder 6"/>
          <p:cNvSpPr>
            <a:spLocks noGrp="1"/>
          </p:cNvSpPr>
          <p:nvPr>
            <p:ph sz="quarter" idx="4"/>
          </p:nvPr>
        </p:nvSpPr>
        <p:spPr/>
        <p:txBody>
          <a:bodyPr/>
          <a:lstStyle/>
          <a:p>
            <a:r>
              <a:rPr lang="en-US" dirty="0" smtClean="0"/>
              <a:t>The Homestead Act offered 160 acres of land free to anyone who would cultivate it for five years</a:t>
            </a:r>
          </a:p>
          <a:p>
            <a:r>
              <a:rPr lang="en-US" dirty="0" smtClean="0"/>
              <a:t>Similar Acts offered land cheaply or for free in states such as Kansas and Oklahoma</a:t>
            </a:r>
          </a:p>
          <a:p>
            <a:r>
              <a:rPr lang="en-US" dirty="0" smtClean="0"/>
              <a:t>Fraud was prevalent </a:t>
            </a:r>
            <a:endParaRPr lang="en-US" dirty="0"/>
          </a:p>
        </p:txBody>
      </p:sp>
      <p:pic>
        <p:nvPicPr>
          <p:cNvPr id="8" name="Picture 7"/>
          <p:cNvPicPr>
            <a:picLocks noChangeAspect="1"/>
          </p:cNvPicPr>
          <p:nvPr/>
        </p:nvPicPr>
        <p:blipFill>
          <a:blip r:embed="rId3"/>
          <a:stretch>
            <a:fillRect/>
          </a:stretch>
        </p:blipFill>
        <p:spPr>
          <a:xfrm>
            <a:off x="457200" y="3733800"/>
            <a:ext cx="3954227" cy="2667000"/>
          </a:xfrm>
          <a:prstGeom prst="rect">
            <a:avLst/>
          </a:prstGeom>
        </p:spPr>
      </p:pic>
      <p:pic>
        <p:nvPicPr>
          <p:cNvPr id="9" name="Picture 8"/>
          <p:cNvPicPr>
            <a:picLocks noChangeAspect="1"/>
          </p:cNvPicPr>
          <p:nvPr/>
        </p:nvPicPr>
        <p:blipFill>
          <a:blip r:embed="rId4"/>
          <a:stretch>
            <a:fillRect/>
          </a:stretch>
        </p:blipFill>
        <p:spPr>
          <a:xfrm>
            <a:off x="2057938" y="3505200"/>
            <a:ext cx="2353490" cy="3234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8"/>
                                        </p:tgtEl>
                                      </p:cBhvr>
                                    </p:animEffect>
                                    <p:set>
                                      <p:cBhvr>
                                        <p:cTn id="12" dur="1" fill="hold">
                                          <p:stCondLst>
                                            <p:cond delay="19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 and Effects in </a:t>
            </a:r>
            <a:r>
              <a:rPr lang="en-US" dirty="0"/>
              <a:t>S</a:t>
            </a:r>
            <a:r>
              <a:rPr lang="en-US" dirty="0" smtClean="0"/>
              <a:t>ettling the West</a:t>
            </a:r>
            <a:endParaRPr lang="en-US" dirty="0"/>
          </a:p>
        </p:txBody>
      </p:sp>
      <p:sp>
        <p:nvSpPr>
          <p:cNvPr id="4" name="Text Placeholder 3"/>
          <p:cNvSpPr>
            <a:spLocks noGrp="1"/>
          </p:cNvSpPr>
          <p:nvPr>
            <p:ph type="body" idx="1"/>
          </p:nvPr>
        </p:nvSpPr>
        <p:spPr/>
        <p:txBody>
          <a:bodyPr/>
          <a:lstStyle/>
          <a:p>
            <a:pPr algn="ctr"/>
            <a:r>
              <a:rPr lang="en-US" dirty="0" smtClean="0"/>
              <a:t>Cause</a:t>
            </a:r>
            <a:endParaRPr lang="en-US" dirty="0"/>
          </a:p>
        </p:txBody>
      </p:sp>
      <p:sp>
        <p:nvSpPr>
          <p:cNvPr id="5" name="Content Placeholder 4"/>
          <p:cNvSpPr>
            <a:spLocks noGrp="1"/>
          </p:cNvSpPr>
          <p:nvPr>
            <p:ph sz="half" idx="2"/>
          </p:nvPr>
        </p:nvSpPr>
        <p:spPr/>
        <p:txBody>
          <a:bodyPr/>
          <a:lstStyle/>
          <a:p>
            <a:r>
              <a:rPr lang="en-US" dirty="0" smtClean="0"/>
              <a:t>Inventions and improvements in farm technology</a:t>
            </a:r>
            <a:endParaRPr lang="en-US" dirty="0"/>
          </a:p>
        </p:txBody>
      </p:sp>
      <p:sp>
        <p:nvSpPr>
          <p:cNvPr id="6" name="Text Placeholder 5"/>
          <p:cNvSpPr>
            <a:spLocks noGrp="1"/>
          </p:cNvSpPr>
          <p:nvPr>
            <p:ph type="body" sz="quarter" idx="3"/>
          </p:nvPr>
        </p:nvSpPr>
        <p:spPr/>
        <p:txBody>
          <a:bodyPr/>
          <a:lstStyle/>
          <a:p>
            <a:pPr algn="ctr"/>
            <a:r>
              <a:rPr lang="en-US" dirty="0" smtClean="0"/>
              <a:t>Effects</a:t>
            </a:r>
            <a:endParaRPr lang="en-US" dirty="0"/>
          </a:p>
        </p:txBody>
      </p:sp>
      <p:sp>
        <p:nvSpPr>
          <p:cNvPr id="7" name="Content Placeholder 6"/>
          <p:cNvSpPr>
            <a:spLocks noGrp="1"/>
          </p:cNvSpPr>
          <p:nvPr>
            <p:ph sz="quarter" idx="4"/>
          </p:nvPr>
        </p:nvSpPr>
        <p:spPr/>
        <p:txBody>
          <a:bodyPr/>
          <a:lstStyle/>
          <a:p>
            <a:r>
              <a:rPr lang="en-US" dirty="0" smtClean="0"/>
              <a:t>Increased farm productivity by decreasing the amount of effort and time required to produce farm goods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851</TotalTime>
  <Words>829</Words>
  <Application>Microsoft Macintosh PowerPoint</Application>
  <PresentationFormat>On-screen Show (4:3)</PresentationFormat>
  <Paragraphs>88</Paragraphs>
  <Slides>15</Slides>
  <Notes>4</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Chapter 13 Sec 2</vt:lpstr>
      <vt:lpstr>Comparing Primary Resources</vt:lpstr>
      <vt:lpstr>Reason for Native American Conflict</vt:lpstr>
      <vt:lpstr>Dawes Act</vt:lpstr>
      <vt:lpstr>The Importance of the Buffalo</vt:lpstr>
      <vt:lpstr>Moving </vt:lpstr>
      <vt:lpstr>Cause and Effects in Settling the West</vt:lpstr>
      <vt:lpstr>Cause and Effects in Settling the West</vt:lpstr>
      <vt:lpstr>Cause and Effects in Settling the West</vt:lpstr>
      <vt:lpstr>Cause and Effects in Settling the West</vt:lpstr>
      <vt:lpstr>Hardships faced by Frontier Farmers </vt:lpstr>
      <vt:lpstr>Chapter 13 Sec 3</vt:lpstr>
      <vt:lpstr>In the late 1800’s, farmers faced increasing costs and decreasing crop prices</vt:lpstr>
      <vt:lpstr>In 1892, farmers and farm organizations, such as Grange, found support in Populism and the People’s Party</vt:lpstr>
      <vt:lpstr>In 1896 the Populists supported presidential candidate William Jennings Bryan</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BGHS</dc:creator>
  <cp:lastModifiedBy>BGHS</cp:lastModifiedBy>
  <cp:revision>12</cp:revision>
  <dcterms:created xsi:type="dcterms:W3CDTF">2010-01-11T02:56:57Z</dcterms:created>
  <dcterms:modified xsi:type="dcterms:W3CDTF">2010-01-11T03:18:32Z</dcterms:modified>
</cp:coreProperties>
</file>